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9" r:id="rId4"/>
    <p:sldId id="260" r:id="rId5"/>
    <p:sldId id="262" r:id="rId6"/>
    <p:sldId id="261" r:id="rId7"/>
    <p:sldId id="263" r:id="rId8"/>
    <p:sldId id="265" r:id="rId9"/>
    <p:sldId id="264" r:id="rId10"/>
    <p:sldId id="266" r:id="rId11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65A9"/>
    <a:srgbClr val="FF9B9B"/>
    <a:srgbClr val="000000"/>
    <a:srgbClr val="BDBDFF"/>
    <a:srgbClr val="B099BD"/>
    <a:srgbClr val="5C4469"/>
    <a:srgbClr val="FFFFFF"/>
    <a:srgbClr val="272B34"/>
    <a:srgbClr val="CAC18B"/>
    <a:srgbClr val="050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92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2634" y="672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50C3-6DF5-48A2-B2C7-48F61D30A86D}" type="datetimeFigureOut">
              <a:rPr lang="es-ES" smtClean="0"/>
              <a:t>09/12/2024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9F3C-12BA-45F1-AEF2-ECADAA1BC5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0979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50C3-6DF5-48A2-B2C7-48F61D30A86D}" type="datetimeFigureOut">
              <a:rPr lang="es-ES" smtClean="0"/>
              <a:t>09/12/2024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9F3C-12BA-45F1-AEF2-ECADAA1BC5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5841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50C3-6DF5-48A2-B2C7-48F61D30A86D}" type="datetimeFigureOut">
              <a:rPr lang="es-ES" smtClean="0"/>
              <a:t>09/12/2024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9F3C-12BA-45F1-AEF2-ECADAA1BC5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2343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50C3-6DF5-48A2-B2C7-48F61D30A86D}" type="datetimeFigureOut">
              <a:rPr lang="es-ES" smtClean="0"/>
              <a:t>09/12/2024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9F3C-12BA-45F1-AEF2-ECADAA1BC5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163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50C3-6DF5-48A2-B2C7-48F61D30A86D}" type="datetimeFigureOut">
              <a:rPr lang="es-ES" smtClean="0"/>
              <a:t>09/12/2024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9F3C-12BA-45F1-AEF2-ECADAA1BC5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2579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50C3-6DF5-48A2-B2C7-48F61D30A86D}" type="datetimeFigureOut">
              <a:rPr lang="es-ES" smtClean="0"/>
              <a:t>09/12/2024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9F3C-12BA-45F1-AEF2-ECADAA1BC5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8465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50C3-6DF5-48A2-B2C7-48F61D30A86D}" type="datetimeFigureOut">
              <a:rPr lang="es-ES" smtClean="0"/>
              <a:t>09/12/2024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9F3C-12BA-45F1-AEF2-ECADAA1BC5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0273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50C3-6DF5-48A2-B2C7-48F61D30A86D}" type="datetimeFigureOut">
              <a:rPr lang="es-ES" smtClean="0"/>
              <a:t>09/12/2024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9F3C-12BA-45F1-AEF2-ECADAA1BC5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8807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50C3-6DF5-48A2-B2C7-48F61D30A86D}" type="datetimeFigureOut">
              <a:rPr lang="es-ES" smtClean="0"/>
              <a:t>09/12/2024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9F3C-12BA-45F1-AEF2-ECADAA1BC5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4245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50C3-6DF5-48A2-B2C7-48F61D30A86D}" type="datetimeFigureOut">
              <a:rPr lang="es-ES" smtClean="0"/>
              <a:t>09/12/2024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9F3C-12BA-45F1-AEF2-ECADAA1BC5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257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50C3-6DF5-48A2-B2C7-48F61D30A86D}" type="datetimeFigureOut">
              <a:rPr lang="es-ES" smtClean="0"/>
              <a:t>09/12/2024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9F3C-12BA-45F1-AEF2-ECADAA1BC5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892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950C3-6DF5-48A2-B2C7-48F61D30A86D}" type="datetimeFigureOut">
              <a:rPr lang="es-ES" smtClean="0"/>
              <a:t>09/12/2024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E9F3C-12BA-45F1-AEF2-ECADAA1BC5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683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00B35A36-1769-4ABF-06C0-A89878246F4C}"/>
              </a:ext>
            </a:extLst>
          </p:cNvPr>
          <p:cNvGrpSpPr/>
          <p:nvPr/>
        </p:nvGrpSpPr>
        <p:grpSpPr>
          <a:xfrm>
            <a:off x="571500" y="1333500"/>
            <a:ext cx="5715000" cy="9525000"/>
            <a:chOff x="571500" y="1333500"/>
            <a:chExt cx="5715000" cy="9525000"/>
          </a:xfrm>
        </p:grpSpPr>
        <p:pic>
          <p:nvPicPr>
            <p:cNvPr id="1026" name="Picture 2" descr="Becas Compensar | UCompensar">
              <a:extLst>
                <a:ext uri="{FF2B5EF4-FFF2-40B4-BE49-F238E27FC236}">
                  <a16:creationId xmlns:a16="http://schemas.microsoft.com/office/drawing/2014/main" id="{F37AF365-B56F-3881-7E7E-20381D2E9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" y="1333500"/>
              <a:ext cx="5715000" cy="952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FBBA1A57-72BE-7AF8-49D9-EEABD486BCF1}"/>
                </a:ext>
              </a:extLst>
            </p:cNvPr>
            <p:cNvSpPr/>
            <p:nvPr/>
          </p:nvSpPr>
          <p:spPr>
            <a:xfrm>
              <a:off x="571500" y="8709201"/>
              <a:ext cx="5715000" cy="212365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4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DESCUBRIENDO EL COMPORTAMIENTO HUMANO</a:t>
              </a:r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B2C03DB-E059-C27F-03F1-AFDE6D58E2B6}"/>
                </a:ext>
              </a:extLst>
            </p:cNvPr>
            <p:cNvSpPr/>
            <p:nvPr/>
          </p:nvSpPr>
          <p:spPr>
            <a:xfrm>
              <a:off x="571500" y="1333500"/>
              <a:ext cx="5715000" cy="830997"/>
            </a:xfrm>
            <a:prstGeom prst="rect">
              <a:avLst/>
            </a:prstGeom>
            <a:solidFill>
              <a:schemeClr val="tx1">
                <a:alpha val="50196"/>
              </a:schemeClr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48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Miguel Fernández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7724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87BA6BDA-7617-21DC-7C95-EAF645704DE3}"/>
              </a:ext>
            </a:extLst>
          </p:cNvPr>
          <p:cNvGrpSpPr/>
          <p:nvPr/>
        </p:nvGrpSpPr>
        <p:grpSpPr>
          <a:xfrm>
            <a:off x="571500" y="867940"/>
            <a:ext cx="5715000" cy="9890232"/>
            <a:chOff x="6858000" y="631965"/>
            <a:chExt cx="5715000" cy="9890232"/>
          </a:xfrm>
        </p:grpSpPr>
        <p:pic>
          <p:nvPicPr>
            <p:cNvPr id="8198" name="Picture 6" descr="Qué es la resiliencia? ¿Podemos aprender a ser resilientes?">
              <a:extLst>
                <a:ext uri="{FF2B5EF4-FFF2-40B4-BE49-F238E27FC236}">
                  <a16:creationId xmlns:a16="http://schemas.microsoft.com/office/drawing/2014/main" id="{821B3504-D50C-AD92-7D86-6130078EC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3846653"/>
              <a:ext cx="5715000" cy="3287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E1C66C4E-7A58-FA6C-D394-8947A009A0D6}"/>
                </a:ext>
              </a:extLst>
            </p:cNvPr>
            <p:cNvSpPr/>
            <p:nvPr/>
          </p:nvSpPr>
          <p:spPr>
            <a:xfrm>
              <a:off x="6858000" y="9506534"/>
              <a:ext cx="5715000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6000" dirty="0">
                  <a:ln w="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effectLst/>
                  <a:latin typeface="Microsoft New Tai Lue" panose="020B0502040204020203" pitchFamily="34" charset="0"/>
                  <a:ea typeface="Verdana" panose="020B0604030504040204" pitchFamily="34" charset="0"/>
                  <a:cs typeface="Microsoft New Tai Lue" panose="020B0502040204020203" pitchFamily="34" charset="0"/>
                </a:rPr>
                <a:t>Jorge </a:t>
              </a:r>
              <a:r>
                <a:rPr lang="es-ES" sz="6000" dirty="0">
                  <a:ln w="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effectLst/>
                  <a:latin typeface="Microsoft New Tai Lue" panose="020B0502040204020203" pitchFamily="34" charset="0"/>
                  <a:ea typeface="Verdana" panose="020B0604030504040204" pitchFamily="34" charset="0"/>
                  <a:cs typeface="Microsoft New Tai Lue" panose="020B0502040204020203" pitchFamily="34" charset="0"/>
                </a:rPr>
                <a:t>Martínez</a:t>
              </a: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948111AF-664B-D42F-A8FA-731DD2C9F97D}"/>
                </a:ext>
              </a:extLst>
            </p:cNvPr>
            <p:cNvSpPr/>
            <p:nvPr/>
          </p:nvSpPr>
          <p:spPr>
            <a:xfrm>
              <a:off x="6858000" y="4392168"/>
              <a:ext cx="5715000" cy="212365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6600" b="1" spc="300" dirty="0">
                  <a:ln w="38100">
                    <a:noFill/>
                  </a:ln>
                  <a:solidFill>
                    <a:schemeClr val="bg1"/>
                  </a:solidFill>
                  <a:effectLst/>
                  <a:latin typeface="Microsoft New Tai Lue" panose="020B0502040204020203" pitchFamily="34" charset="0"/>
                  <a:ea typeface="Verdana" panose="020B0604030504040204" pitchFamily="34" charset="0"/>
                  <a:cs typeface="Microsoft New Tai Lue" panose="020B0502040204020203" pitchFamily="34" charset="0"/>
                </a:rPr>
                <a:t>TERAPIA Y RESILIENCIA</a:t>
              </a:r>
            </a:p>
          </p:txBody>
        </p:sp>
        <p:pic>
          <p:nvPicPr>
            <p:cNvPr id="8196" name="Picture 4" descr="La resiliencia en psicoterapia">
              <a:extLst>
                <a:ext uri="{FF2B5EF4-FFF2-40B4-BE49-F238E27FC236}">
                  <a16:creationId xmlns:a16="http://schemas.microsoft.com/office/drawing/2014/main" id="{3C7DBE02-C8FB-337A-A701-7B4EB6243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7061341"/>
              <a:ext cx="5715000" cy="2444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0" name="Picture 8" descr="La resiliencia en el contexto de la rehabilitación de adicciones">
              <a:extLst>
                <a:ext uri="{FF2B5EF4-FFF2-40B4-BE49-F238E27FC236}">
                  <a16:creationId xmlns:a16="http://schemas.microsoft.com/office/drawing/2014/main" id="{B5F61FFB-2AB5-3073-79DB-444C226AB5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631965"/>
              <a:ext cx="5715000" cy="3214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0776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CDDADA47-D2B5-4FFB-415C-F05096E98EB5}"/>
              </a:ext>
            </a:extLst>
          </p:cNvPr>
          <p:cNvGrpSpPr/>
          <p:nvPr/>
        </p:nvGrpSpPr>
        <p:grpSpPr>
          <a:xfrm>
            <a:off x="357809" y="1133061"/>
            <a:ext cx="6082748" cy="10018643"/>
            <a:chOff x="357809" y="1133061"/>
            <a:chExt cx="6082748" cy="10018643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90AE675F-9E96-1CAB-4F55-FF3AEC5FF8FD}"/>
                </a:ext>
              </a:extLst>
            </p:cNvPr>
            <p:cNvSpPr/>
            <p:nvPr/>
          </p:nvSpPr>
          <p:spPr>
            <a:xfrm>
              <a:off x="357809" y="1133061"/>
              <a:ext cx="6082748" cy="1001864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FBBA1A57-72BE-7AF8-49D9-EEABD486BCF1}"/>
                </a:ext>
              </a:extLst>
            </p:cNvPr>
            <p:cNvSpPr/>
            <p:nvPr/>
          </p:nvSpPr>
          <p:spPr>
            <a:xfrm>
              <a:off x="571500" y="9058007"/>
              <a:ext cx="5715000" cy="193899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6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entury Schoolbook" panose="02040604050505020304" pitchFamily="18" charset="0"/>
                </a:rPr>
                <a:t>LA MENTE EN FOCO</a:t>
              </a:r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B2C03DB-E059-C27F-03F1-AFDE6D58E2B6}"/>
                </a:ext>
              </a:extLst>
            </p:cNvPr>
            <p:cNvSpPr/>
            <p:nvPr/>
          </p:nvSpPr>
          <p:spPr>
            <a:xfrm>
              <a:off x="571500" y="1333500"/>
              <a:ext cx="5715000" cy="101566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6000" dirty="0">
                  <a:ln w="0"/>
                  <a:solidFill>
                    <a:schemeClr val="accent4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Laura Pérez</a:t>
              </a:r>
            </a:p>
          </p:txBody>
        </p:sp>
        <p:pic>
          <p:nvPicPr>
            <p:cNvPr id="11" name="Gráfico 10" descr="Bombilla con relleno sólido">
              <a:extLst>
                <a:ext uri="{FF2B5EF4-FFF2-40B4-BE49-F238E27FC236}">
                  <a16:creationId xmlns:a16="http://schemas.microsoft.com/office/drawing/2014/main" id="{F70B4580-C225-7BC8-9C6A-716F46A62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8078" y="3132663"/>
              <a:ext cx="5141844" cy="5141844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3" name="Gráfico 12" descr="Cerebro en la cabeza con relleno sólido">
              <a:extLst>
                <a:ext uri="{FF2B5EF4-FFF2-40B4-BE49-F238E27FC236}">
                  <a16:creationId xmlns:a16="http://schemas.microsoft.com/office/drawing/2014/main" id="{9022884A-EA20-A1D9-7248-1FCD1EC16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52881" y="4049263"/>
              <a:ext cx="1752238" cy="1752238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4058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>
            <a:extLst>
              <a:ext uri="{FF2B5EF4-FFF2-40B4-BE49-F238E27FC236}">
                <a16:creationId xmlns:a16="http://schemas.microsoft.com/office/drawing/2014/main" id="{731CBFB8-C521-18A5-B6AB-BA985BF2D50A}"/>
              </a:ext>
            </a:extLst>
          </p:cNvPr>
          <p:cNvGrpSpPr/>
          <p:nvPr/>
        </p:nvGrpSpPr>
        <p:grpSpPr>
          <a:xfrm>
            <a:off x="715618" y="399223"/>
            <a:ext cx="5715000" cy="10018643"/>
            <a:chOff x="715618" y="399223"/>
            <a:chExt cx="5715000" cy="10018643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19B219E2-7D6E-B617-7B58-732F5981A274}"/>
                </a:ext>
              </a:extLst>
            </p:cNvPr>
            <p:cNvSpPr/>
            <p:nvPr/>
          </p:nvSpPr>
          <p:spPr>
            <a:xfrm>
              <a:off x="715618" y="399223"/>
              <a:ext cx="5715000" cy="10018643"/>
            </a:xfrm>
            <a:prstGeom prst="rect">
              <a:avLst/>
            </a:prstGeom>
            <a:solidFill>
              <a:srgbClr val="050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184DD441-9D27-CEA9-2239-E7AE4B6796A2}"/>
                </a:ext>
              </a:extLst>
            </p:cNvPr>
            <p:cNvSpPr/>
            <p:nvPr/>
          </p:nvSpPr>
          <p:spPr>
            <a:xfrm>
              <a:off x="715618" y="3850189"/>
              <a:ext cx="5715000" cy="212365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6600" dirty="0">
                  <a:ln w="0"/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EL PODER</a:t>
              </a:r>
            </a:p>
            <a:p>
              <a:pPr algn="ctr"/>
              <a:r>
                <a:rPr lang="es-ES" sz="6600" dirty="0">
                  <a:ln w="0"/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DE LA MENTE</a:t>
              </a: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551D6B6B-0F4C-A17A-2799-ED047B22CFC7}"/>
                </a:ext>
              </a:extLst>
            </p:cNvPr>
            <p:cNvSpPr/>
            <p:nvPr/>
          </p:nvSpPr>
          <p:spPr>
            <a:xfrm>
              <a:off x="715618" y="892866"/>
              <a:ext cx="5715000" cy="2308324"/>
            </a:xfrm>
            <a:prstGeom prst="rect">
              <a:avLst/>
            </a:prstGeom>
            <a:solidFill>
              <a:schemeClr val="tx1">
                <a:alpha val="50196"/>
              </a:schemeClr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72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Joaquín Ramírez</a:t>
              </a:r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E43BE75-31B1-4675-3ECA-6DEFB337F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5618" y="6988866"/>
              <a:ext cx="5715000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08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869D6704-D9E3-F09C-954F-60CC66A8D19C}"/>
              </a:ext>
            </a:extLst>
          </p:cNvPr>
          <p:cNvGrpSpPr/>
          <p:nvPr/>
        </p:nvGrpSpPr>
        <p:grpSpPr>
          <a:xfrm>
            <a:off x="571500" y="631965"/>
            <a:ext cx="5715000" cy="10018643"/>
            <a:chOff x="571500" y="631965"/>
            <a:chExt cx="5715000" cy="1001864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5E5DDCA5-7F19-A790-5D08-234FDEC09EA3}"/>
                </a:ext>
              </a:extLst>
            </p:cNvPr>
            <p:cNvSpPr/>
            <p:nvPr/>
          </p:nvSpPr>
          <p:spPr>
            <a:xfrm>
              <a:off x="571500" y="631965"/>
              <a:ext cx="5715000" cy="10018643"/>
            </a:xfrm>
            <a:prstGeom prst="rect">
              <a:avLst/>
            </a:prstGeom>
            <a:solidFill>
              <a:srgbClr val="CAC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948111AF-664B-D42F-A8FA-731DD2C9F97D}"/>
                </a:ext>
              </a:extLst>
            </p:cNvPr>
            <p:cNvSpPr/>
            <p:nvPr/>
          </p:nvSpPr>
          <p:spPr>
            <a:xfrm>
              <a:off x="571500" y="1125608"/>
              <a:ext cx="5715000" cy="193899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6000" b="1" dirty="0">
                  <a:ln w="0">
                    <a:solidFill>
                      <a:srgbClr val="CAC18B"/>
                    </a:solidFill>
                  </a:ln>
                  <a:solidFill>
                    <a:schemeClr val="accent4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PSICOLOGÍA DEL CAMBIO</a:t>
              </a:r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5EA24D5E-2CF8-6DF8-5E72-2814799C1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471" y="3803264"/>
              <a:ext cx="5705059" cy="3803372"/>
            </a:xfrm>
            <a:prstGeom prst="rect">
              <a:avLst/>
            </a:prstGeom>
            <a:effectLst>
              <a:reflection blurRad="177800" stA="70000" dir="5400000" sy="-100000" algn="bl" rotWithShape="0"/>
            </a:effec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95FE7E3C-44F2-BFF8-5596-E257FB98A2A0}"/>
                </a:ext>
              </a:extLst>
            </p:cNvPr>
            <p:cNvSpPr/>
            <p:nvPr/>
          </p:nvSpPr>
          <p:spPr>
            <a:xfrm>
              <a:off x="571500" y="8642221"/>
              <a:ext cx="5715000" cy="132343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8000" dirty="0">
                  <a:ln w="0"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abriola" panose="04040605051002020D02" pitchFamily="82" charset="0"/>
                </a:rPr>
                <a:t>Andrés García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2772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AD479414-5243-1807-B483-5F48080FA495}"/>
              </a:ext>
            </a:extLst>
          </p:cNvPr>
          <p:cNvGrpSpPr/>
          <p:nvPr/>
        </p:nvGrpSpPr>
        <p:grpSpPr>
          <a:xfrm>
            <a:off x="1525656" y="762001"/>
            <a:ext cx="5715000" cy="10107268"/>
            <a:chOff x="7330108" y="543340"/>
            <a:chExt cx="5715000" cy="10107268"/>
          </a:xfrm>
        </p:grpSpPr>
        <p:pic>
          <p:nvPicPr>
            <p:cNvPr id="3074" name="Picture 2" descr="Entre la multitud y el perfilamiento - Dejusticia">
              <a:extLst>
                <a:ext uri="{FF2B5EF4-FFF2-40B4-BE49-F238E27FC236}">
                  <a16:creationId xmlns:a16="http://schemas.microsoft.com/office/drawing/2014/main" id="{BC8AC070-C0A6-6BA7-D2DB-D36DA99E46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0108" y="543340"/>
              <a:ext cx="5715000" cy="2936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Entre la multitud y el perfilamiento - Dejusticia">
              <a:extLst>
                <a:ext uri="{FF2B5EF4-FFF2-40B4-BE49-F238E27FC236}">
                  <a16:creationId xmlns:a16="http://schemas.microsoft.com/office/drawing/2014/main" id="{2B415114-CFBA-658C-4C32-231799026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330108" y="2933629"/>
              <a:ext cx="5715000" cy="2936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Entre la multitud y el perfilamiento - Dejusticia">
              <a:extLst>
                <a:ext uri="{FF2B5EF4-FFF2-40B4-BE49-F238E27FC236}">
                  <a16:creationId xmlns:a16="http://schemas.microsoft.com/office/drawing/2014/main" id="{C872A5E5-E730-A964-D4A5-8444034024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0108" y="5323918"/>
              <a:ext cx="5715000" cy="2936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Entre la multitud y el perfilamiento - Dejusticia">
              <a:extLst>
                <a:ext uri="{FF2B5EF4-FFF2-40B4-BE49-F238E27FC236}">
                  <a16:creationId xmlns:a16="http://schemas.microsoft.com/office/drawing/2014/main" id="{EB2A3423-01E0-7A1C-AE3A-94C94CFE6F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330108" y="7714207"/>
              <a:ext cx="5715000" cy="2936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948111AF-664B-D42F-A8FA-731DD2C9F97D}"/>
                </a:ext>
              </a:extLst>
            </p:cNvPr>
            <p:cNvSpPr/>
            <p:nvPr/>
          </p:nvSpPr>
          <p:spPr>
            <a:xfrm>
              <a:off x="7330108" y="4401829"/>
              <a:ext cx="5715000" cy="1938992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6000" b="1" spc="300" dirty="0"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rgbClr val="B099BD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PSICOLOGÍA Y SOCIEDAD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95FE7E3C-44F2-BFF8-5596-E257FB98A2A0}"/>
                </a:ext>
              </a:extLst>
            </p:cNvPr>
            <p:cNvSpPr/>
            <p:nvPr/>
          </p:nvSpPr>
          <p:spPr>
            <a:xfrm>
              <a:off x="7330108" y="6405474"/>
              <a:ext cx="5715000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7200" dirty="0">
                  <a:ln w="38100">
                    <a:solidFill>
                      <a:schemeClr val="tx1"/>
                    </a:solidFill>
                  </a:ln>
                  <a:solidFill>
                    <a:srgbClr val="BDBD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</a:rPr>
                <a:t>Elena Torres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378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F412A816-BBFB-2FD2-7FB7-2AD6D9FEE0BF}"/>
              </a:ext>
            </a:extLst>
          </p:cNvPr>
          <p:cNvGrpSpPr/>
          <p:nvPr/>
        </p:nvGrpSpPr>
        <p:grpSpPr>
          <a:xfrm>
            <a:off x="265399" y="631965"/>
            <a:ext cx="6327202" cy="10018643"/>
            <a:chOff x="265399" y="631965"/>
            <a:chExt cx="6327202" cy="1001864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5E5DDCA5-7F19-A790-5D08-234FDEC09EA3}"/>
                </a:ext>
              </a:extLst>
            </p:cNvPr>
            <p:cNvSpPr/>
            <p:nvPr/>
          </p:nvSpPr>
          <p:spPr>
            <a:xfrm>
              <a:off x="571500" y="631965"/>
              <a:ext cx="5715000" cy="100186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948111AF-664B-D42F-A8FA-731DD2C9F97D}"/>
                </a:ext>
              </a:extLst>
            </p:cNvPr>
            <p:cNvSpPr/>
            <p:nvPr/>
          </p:nvSpPr>
          <p:spPr>
            <a:xfrm>
              <a:off x="571500" y="1140122"/>
              <a:ext cx="5715000" cy="193899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6000" b="1" spc="300" dirty="0"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ENTENDER LAS EMOCIONES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95FE7E3C-44F2-BFF8-5596-E257FB98A2A0}"/>
                </a:ext>
              </a:extLst>
            </p:cNvPr>
            <p:cNvSpPr/>
            <p:nvPr/>
          </p:nvSpPr>
          <p:spPr>
            <a:xfrm>
              <a:off x="571500" y="8627707"/>
              <a:ext cx="571500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5400" dirty="0">
                  <a:ln w="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</a:rPr>
                <a:t>Sofía López</a:t>
              </a:r>
            </a:p>
          </p:txBody>
        </p:sp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4521E0E1-24D6-B2FE-9A9E-BF80D0456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399" y="3633685"/>
              <a:ext cx="6327202" cy="4323588"/>
            </a:xfrm>
            <a:prstGeom prst="rect">
              <a:avLst/>
            </a:prstGeom>
            <a:effectLst>
              <a:softEdge rad="635000"/>
            </a:effectLst>
          </p:spPr>
        </p:pic>
      </p:grpSp>
    </p:spTree>
    <p:extLst>
      <p:ext uri="{BB962C8B-B14F-4D97-AF65-F5344CB8AC3E}">
        <p14:creationId xmlns:p14="http://schemas.microsoft.com/office/powerpoint/2010/main" val="1479718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1074686C-8510-B378-3265-952CD7D5672C}"/>
              </a:ext>
            </a:extLst>
          </p:cNvPr>
          <p:cNvGrpSpPr/>
          <p:nvPr/>
        </p:nvGrpSpPr>
        <p:grpSpPr>
          <a:xfrm>
            <a:off x="571500" y="631965"/>
            <a:ext cx="5715000" cy="10018643"/>
            <a:chOff x="571500" y="631965"/>
            <a:chExt cx="5715000" cy="1001864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5E5DDCA5-7F19-A790-5D08-234FDEC09EA3}"/>
                </a:ext>
              </a:extLst>
            </p:cNvPr>
            <p:cNvSpPr/>
            <p:nvPr/>
          </p:nvSpPr>
          <p:spPr>
            <a:xfrm>
              <a:off x="571500" y="631965"/>
              <a:ext cx="5715000" cy="100186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948111AF-664B-D42F-A8FA-731DD2C9F97D}"/>
                </a:ext>
              </a:extLst>
            </p:cNvPr>
            <p:cNvSpPr/>
            <p:nvPr/>
          </p:nvSpPr>
          <p:spPr>
            <a:xfrm>
              <a:off x="571500" y="1140122"/>
              <a:ext cx="5715000" cy="258532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5400" b="1" spc="300" dirty="0"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rgbClr val="FF9B9B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NEUROCIENCIA Y PSICOLOGÍA MODERNA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95FE7E3C-44F2-BFF8-5596-E257FB98A2A0}"/>
                </a:ext>
              </a:extLst>
            </p:cNvPr>
            <p:cNvSpPr/>
            <p:nvPr/>
          </p:nvSpPr>
          <p:spPr>
            <a:xfrm>
              <a:off x="571500" y="8627707"/>
              <a:ext cx="571500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5400" dirty="0">
                  <a:ln w="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rgbClr val="4065A9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</a:rPr>
                <a:t>María Sánchez</a:t>
              </a:r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BFA9391E-56F5-B565-C613-D670005FA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" y="3923804"/>
              <a:ext cx="5715000" cy="3859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78406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AB656B3B-039E-7DBC-34A9-A66CC71BBFDC}"/>
              </a:ext>
            </a:extLst>
          </p:cNvPr>
          <p:cNvGrpSpPr/>
          <p:nvPr/>
        </p:nvGrpSpPr>
        <p:grpSpPr>
          <a:xfrm>
            <a:off x="571500" y="631965"/>
            <a:ext cx="5715000" cy="10018643"/>
            <a:chOff x="571500" y="631965"/>
            <a:chExt cx="5715000" cy="10018643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1074686C-8510-B378-3265-952CD7D5672C}"/>
                </a:ext>
              </a:extLst>
            </p:cNvPr>
            <p:cNvGrpSpPr/>
            <p:nvPr/>
          </p:nvGrpSpPr>
          <p:grpSpPr>
            <a:xfrm>
              <a:off x="571500" y="631965"/>
              <a:ext cx="5715000" cy="10018643"/>
              <a:chOff x="571500" y="631965"/>
              <a:chExt cx="5715000" cy="10018643"/>
            </a:xfrm>
          </p:grpSpPr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5E5DDCA5-7F19-A790-5D08-234FDEC09EA3}"/>
                  </a:ext>
                </a:extLst>
              </p:cNvPr>
              <p:cNvSpPr/>
              <p:nvPr/>
            </p:nvSpPr>
            <p:spPr>
              <a:xfrm>
                <a:off x="571500" y="631965"/>
                <a:ext cx="5715000" cy="1001864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948111AF-664B-D42F-A8FA-731DD2C9F97D}"/>
                  </a:ext>
                </a:extLst>
              </p:cNvPr>
              <p:cNvSpPr/>
              <p:nvPr/>
            </p:nvSpPr>
            <p:spPr>
              <a:xfrm>
                <a:off x="571500" y="8028194"/>
                <a:ext cx="5715000" cy="230832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s-ES" sz="4800" b="1" spc="300" dirty="0">
                    <a:ln w="381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  <a:solidFill>
                      <a:srgbClr val="4065A9"/>
                    </a:solidFill>
                    <a:effectLst>
                      <a:outerShdw blurRad="50800" dist="5334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Verdana" panose="020B0604030504040204" pitchFamily="34" charset="0"/>
                    <a:ea typeface="Verdana" panose="020B0604030504040204" pitchFamily="34" charset="0"/>
                  </a:rPr>
                  <a:t>LA PSIQUE HUMANA EXPLICADA</a:t>
                </a:r>
              </a:p>
            </p:txBody>
          </p:sp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95FE7E3C-44F2-BFF8-5596-E257FB98A2A0}"/>
                  </a:ext>
                </a:extLst>
              </p:cNvPr>
              <p:cNvSpPr/>
              <p:nvPr/>
            </p:nvSpPr>
            <p:spPr>
              <a:xfrm>
                <a:off x="571500" y="1541392"/>
                <a:ext cx="5715000" cy="19389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s-ES" sz="6000" dirty="0">
                    <a:ln w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glow rad="228600">
                        <a:schemeClr val="bg1">
                          <a:lumMod val="85000"/>
                          <a:alpha val="40000"/>
                        </a:schemeClr>
                      </a:glow>
                    </a:effectLst>
                    <a:latin typeface="Franklin Gothic Medium" panose="020B0603020102020204" pitchFamily="34" charset="0"/>
                    <a:ea typeface="Segoe UI Black" panose="020B0A02040204020203" pitchFamily="34" charset="0"/>
                  </a:rPr>
                  <a:t>Francisco</a:t>
                </a:r>
                <a:r>
                  <a:rPr lang="es-ES" sz="6000" dirty="0">
                    <a:ln w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glow rad="228600">
                        <a:schemeClr val="bg1">
                          <a:lumMod val="85000"/>
                          <a:alpha val="40000"/>
                        </a:schemeClr>
                      </a:glow>
                      <a:outerShdw blurRad="50800" dist="50800" dir="5400000" algn="ctr" rotWithShape="0">
                        <a:schemeClr val="bg2"/>
                      </a:outerShdw>
                    </a:effectLst>
                    <a:latin typeface="Franklin Gothic Medium" panose="020B0603020102020204" pitchFamily="34" charset="0"/>
                    <a:ea typeface="Segoe UI Black" panose="020B0A02040204020203" pitchFamily="34" charset="0"/>
                  </a:rPr>
                  <a:t> </a:t>
                </a:r>
                <a:r>
                  <a:rPr lang="es-ES" sz="6000" dirty="0">
                    <a:ln w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glow rad="228600">
                        <a:schemeClr val="bg1">
                          <a:lumMod val="85000"/>
                          <a:alpha val="40000"/>
                        </a:schemeClr>
                      </a:glow>
                    </a:effectLst>
                    <a:latin typeface="Franklin Gothic Medium" panose="020B0603020102020204" pitchFamily="34" charset="0"/>
                    <a:ea typeface="Segoe UI Black" panose="020B0A02040204020203" pitchFamily="34" charset="0"/>
                  </a:rPr>
                  <a:t>Gómez</a:t>
                </a:r>
              </a:p>
            </p:txBody>
          </p:sp>
        </p:grpSp>
        <p:pic>
          <p:nvPicPr>
            <p:cNvPr id="6146" name="Picture 2" descr="La Teoría de la Mente - Gabinet Psicològic Mataró">
              <a:extLst>
                <a:ext uri="{FF2B5EF4-FFF2-40B4-BE49-F238E27FC236}">
                  <a16:creationId xmlns:a16="http://schemas.microsoft.com/office/drawing/2014/main" id="{607834A0-2488-B3A1-77FB-AD75B1A64A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250" y="3806426"/>
              <a:ext cx="5143500" cy="3895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7498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C4DA6E07-D445-D339-876B-2B1D81A61A29}"/>
              </a:ext>
            </a:extLst>
          </p:cNvPr>
          <p:cNvGrpSpPr/>
          <p:nvPr/>
        </p:nvGrpSpPr>
        <p:grpSpPr>
          <a:xfrm>
            <a:off x="571500" y="631965"/>
            <a:ext cx="5715000" cy="10018643"/>
            <a:chOff x="571500" y="631965"/>
            <a:chExt cx="5715000" cy="1001864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5E5DDCA5-7F19-A790-5D08-234FDEC09EA3}"/>
                </a:ext>
              </a:extLst>
            </p:cNvPr>
            <p:cNvSpPr/>
            <p:nvPr/>
          </p:nvSpPr>
          <p:spPr>
            <a:xfrm>
              <a:off x="571500" y="631965"/>
              <a:ext cx="5715000" cy="100186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948111AF-664B-D42F-A8FA-731DD2C9F97D}"/>
                </a:ext>
              </a:extLst>
            </p:cNvPr>
            <p:cNvSpPr/>
            <p:nvPr/>
          </p:nvSpPr>
          <p:spPr>
            <a:xfrm>
              <a:off x="571500" y="4052713"/>
              <a:ext cx="5715000" cy="212365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6600" b="1" spc="300" dirty="0">
                  <a:ln w="38100"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latin typeface="Mistral" panose="03090702030407020403" pitchFamily="66" charset="0"/>
                  <a:ea typeface="Verdana" panose="020B0604030504040204" pitchFamily="34" charset="0"/>
                </a:rPr>
                <a:t>HÁBITOS Y CREENCIAS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95FE7E3C-44F2-BFF8-5596-E257FB98A2A0}"/>
                </a:ext>
              </a:extLst>
            </p:cNvPr>
            <p:cNvSpPr/>
            <p:nvPr/>
          </p:nvSpPr>
          <p:spPr>
            <a:xfrm>
              <a:off x="571500" y="9425665"/>
              <a:ext cx="5715000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7200" dirty="0">
                  <a:ln w="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accent2">
                      <a:lumMod val="50000"/>
                    </a:schemeClr>
                  </a:solidFill>
                  <a:effectLst/>
                  <a:latin typeface="Mistral" panose="03090702030407020403" pitchFamily="66" charset="0"/>
                  <a:ea typeface="Verdana" panose="020B0604030504040204" pitchFamily="34" charset="0"/>
                </a:rPr>
                <a:t>Paula Díaz</a:t>
              </a:r>
            </a:p>
          </p:txBody>
        </p:sp>
        <p:pic>
          <p:nvPicPr>
            <p:cNvPr id="6148" name="Picture 4" descr="La efectividad es una cuestión de hábitos.">
              <a:extLst>
                <a:ext uri="{FF2B5EF4-FFF2-40B4-BE49-F238E27FC236}">
                  <a16:creationId xmlns:a16="http://schemas.microsoft.com/office/drawing/2014/main" id="{CCC8D3C1-A7D3-0AF4-371F-E74AEB0E44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" y="631965"/>
              <a:ext cx="5715000" cy="326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Creencias, hacen posibles o imposibles nuestros proyectos - Coach Mónica Pes">
              <a:extLst>
                <a:ext uri="{FF2B5EF4-FFF2-40B4-BE49-F238E27FC236}">
                  <a16:creationId xmlns:a16="http://schemas.microsoft.com/office/drawing/2014/main" id="{D579CCFE-C6FF-FE2E-34CA-72A949B7FB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" y="6191692"/>
              <a:ext cx="5715000" cy="3218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05263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696</TotalTime>
  <Words>57</Words>
  <Application>Microsoft Office PowerPoint</Application>
  <PresentationFormat>Panorámica</PresentationFormat>
  <Paragraphs>21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22" baseType="lpstr">
      <vt:lpstr>Arial</vt:lpstr>
      <vt:lpstr>Calibri</vt:lpstr>
      <vt:lpstr>Calibri Light</vt:lpstr>
      <vt:lpstr>Century Schoolbook</vt:lpstr>
      <vt:lpstr>Franklin Gothic Medium</vt:lpstr>
      <vt:lpstr>Gabriola</vt:lpstr>
      <vt:lpstr>Impact</vt:lpstr>
      <vt:lpstr>Microsoft New Tai Lue</vt:lpstr>
      <vt:lpstr>Mistral</vt:lpstr>
      <vt:lpstr>Segoe UI Black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Pablo Nardone</dc:creator>
  <cp:lastModifiedBy>Juan Pablo Nardone</cp:lastModifiedBy>
  <cp:revision>3</cp:revision>
  <dcterms:created xsi:type="dcterms:W3CDTF">2024-12-09T10:44:06Z</dcterms:created>
  <dcterms:modified xsi:type="dcterms:W3CDTF">2024-12-09T22:34:03Z</dcterms:modified>
</cp:coreProperties>
</file>